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278" r:id="rId2"/>
    <p:sldId id="309" r:id="rId3"/>
    <p:sldId id="30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311" r:id="rId12"/>
    <p:sldId id="310" r:id="rId13"/>
    <p:sldId id="306" r:id="rId14"/>
    <p:sldId id="305" r:id="rId15"/>
    <p:sldId id="307" r:id="rId16"/>
    <p:sldId id="290" r:id="rId17"/>
    <p:sldId id="312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13" r:id="rId27"/>
    <p:sldId id="316" r:id="rId28"/>
    <p:sldId id="31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22" y="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F4567-33CB-415C-95EA-12F2EBE46B8E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B164-092F-486C-A24B-05FE1B61D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1595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A41068-CDA2-48A6-8856-04508CAD89D6}" type="datetimeFigureOut">
              <a:rPr lang="en-US" smtClean="0"/>
              <a:pPr/>
              <a:t>12/18/2014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7E170C-A052-4D40-A8AF-E045D3CBB7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ssonplane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i-rc.org/search/results_category-p/C14/" TargetMode="External"/><Relationship Id="rId2" Type="http://schemas.openxmlformats.org/officeDocument/2006/relationships/hyperlink" Target="http://www.postitt.org/activities/unit01/TM_self-advocacy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dsp.uncc.edu/pdf/curriculum_component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9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Word_97_-_2003_Document10.doc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rctn.org/Transitions.ph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rctn.org/Transitions.ph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ArcSDeva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Document2.doc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828800" y="381000"/>
          <a:ext cx="6513513" cy="5940425"/>
        </p:xfrm>
        <a:graphic>
          <a:graphicData uri="http://schemas.openxmlformats.org/presentationml/2006/ole">
            <p:oleObj spid="_x0000_s10249" name="Document" r:id="rId3" imgW="5486400" imgH="5004816" progId="Word.Documen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752600"/>
            <a:ext cx="129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Students, if you are here, Begin where you are to go where you want to go (one step at a time with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modifica-tions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as needed)</a:t>
            </a:r>
          </a:p>
        </p:txBody>
      </p:sp>
      <p:pic>
        <p:nvPicPr>
          <p:cNvPr id="10245" name="Picture 5" descr="C:\Documents and Settings\TREVA\Local Settings\Temporary Internet Files\Content.IE5\MAP97Y8P\MCj04160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15000"/>
            <a:ext cx="940158" cy="914400"/>
          </a:xfrm>
          <a:prstGeom prst="rect">
            <a:avLst/>
          </a:prstGeom>
          <a:noFill/>
        </p:spPr>
      </p:pic>
      <p:pic>
        <p:nvPicPr>
          <p:cNvPr id="8" name="Picture 5" descr="C:\Documents and Settings\TREVA\Local Settings\Temporary Internet Files\Content.IE5\MAP97Y8P\MCj04160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4800600"/>
            <a:ext cx="940158" cy="914400"/>
          </a:xfrm>
          <a:prstGeom prst="rect">
            <a:avLst/>
          </a:prstGeom>
          <a:noFill/>
        </p:spPr>
      </p:pic>
      <p:pic>
        <p:nvPicPr>
          <p:cNvPr id="9" name="Picture 5" descr="C:\Documents and Settings\TREVA\Local Settings\Temporary Internet Files\Content.IE5\MAP97Y8P\MCj04160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962400"/>
            <a:ext cx="940158" cy="914400"/>
          </a:xfrm>
          <a:prstGeom prst="rect">
            <a:avLst/>
          </a:prstGeom>
          <a:noFill/>
        </p:spPr>
      </p:pic>
      <p:pic>
        <p:nvPicPr>
          <p:cNvPr id="10" name="Picture 5" descr="C:\Documents and Settings\TREVA\Local Settings\Temporary Internet Files\Content.IE5\MAP97Y8P\MCj04160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124200"/>
            <a:ext cx="940158" cy="914400"/>
          </a:xfrm>
          <a:prstGeom prst="rect">
            <a:avLst/>
          </a:prstGeom>
          <a:noFill/>
        </p:spPr>
      </p:pic>
      <p:pic>
        <p:nvPicPr>
          <p:cNvPr id="11" name="Picture 5" descr="C:\Documents and Settings\TREVA\Local Settings\Temporary Internet Files\Content.IE5\MAP97Y8P\MCj04160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286000"/>
            <a:ext cx="940158" cy="914400"/>
          </a:xfrm>
          <a:prstGeom prst="rect">
            <a:avLst/>
          </a:prstGeom>
          <a:noFill/>
        </p:spPr>
      </p:pic>
      <p:pic>
        <p:nvPicPr>
          <p:cNvPr id="12" name="Picture 5" descr="C:\Documents and Settings\TREVA\Local Settings\Temporary Internet Files\Content.IE5\MAP97Y8P\MCj04160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447800"/>
            <a:ext cx="940158" cy="914400"/>
          </a:xfrm>
          <a:prstGeom prst="rect">
            <a:avLst/>
          </a:prstGeom>
          <a:noFill/>
        </p:spPr>
      </p:pic>
      <p:pic>
        <p:nvPicPr>
          <p:cNvPr id="13" name="Picture 5" descr="C:\Documents and Settings\TREVA\Local Settings\Temporary Internet Files\Content.IE5\MAP97Y8P\MCj0416014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9600"/>
            <a:ext cx="940158" cy="914400"/>
          </a:xfrm>
          <a:prstGeom prst="rect">
            <a:avLst/>
          </a:prstGeom>
          <a:noFill/>
        </p:spPr>
      </p:pic>
      <p:sp>
        <p:nvSpPr>
          <p:cNvPr id="17" name="Bent Arrow 16"/>
          <p:cNvSpPr/>
          <p:nvPr/>
        </p:nvSpPr>
        <p:spPr>
          <a:xfrm>
            <a:off x="1219200" y="1066800"/>
            <a:ext cx="533400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33400"/>
            <a:ext cx="5943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State School and Transition Goals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2209800"/>
            <a:ext cx="7772400" cy="3886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Discuss Tennessee’s three transition areas.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Higher education/training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Employment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Independent living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do your interests, skills, and limits help you to choose goals?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Write your education &amp; transition interests, skills, and limits, and how they impact goals.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Remember to include goals for Self-Advocacy (speaking for yourself) and Self-Determination (making your own choices).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graphicFrame>
        <p:nvGraphicFramePr>
          <p:cNvPr id="15362" name="Object 1024"/>
          <p:cNvGraphicFramePr>
            <a:graphicFrameLocks noChangeAspect="1"/>
          </p:cNvGraphicFramePr>
          <p:nvPr/>
        </p:nvGraphicFramePr>
        <p:xfrm>
          <a:off x="1143000" y="762000"/>
          <a:ext cx="612775" cy="838200"/>
        </p:xfrm>
        <a:graphic>
          <a:graphicData uri="http://schemas.openxmlformats.org/presentationml/2006/ole">
            <p:oleObj spid="_x0000_s15369" name="Document" r:id="rId3" imgW="1335024" imgH="1828800" progId="Word.Document.8">
              <p:embed/>
            </p:oleObj>
          </a:graphicData>
        </a:graphic>
      </p:graphicFrame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and Transition Goals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8305800" cy="4929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My education interests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My skills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My limits &amp; how they impact goals</a:t>
                      </a:r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21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and Transition Goals Script</a:t>
            </a:r>
            <a:endParaRPr lang="en-US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6868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My education/transition (higher learning/training, employment, independent living) goal is ______ ________________________________________</a:t>
            </a:r>
          </a:p>
          <a:p>
            <a:pPr>
              <a:buNone/>
            </a:pPr>
            <a:r>
              <a:rPr lang="en-US" sz="2800" dirty="0" smtClean="0"/>
              <a:t>	I am interested in _________________________ ________________________________________</a:t>
            </a:r>
          </a:p>
          <a:p>
            <a:pPr>
              <a:buNone/>
            </a:pPr>
            <a:r>
              <a:rPr lang="en-US" sz="2800" dirty="0" smtClean="0"/>
              <a:t>	The action I take to meet my goal is __________ </a:t>
            </a:r>
          </a:p>
          <a:p>
            <a:pPr>
              <a:buNone/>
            </a:pPr>
            <a:r>
              <a:rPr lang="en-US" sz="2800" dirty="0" smtClean="0"/>
              <a:t>	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Self-Advocacy &amp; Self-Determination can be taught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5100" b="1" dirty="0" smtClean="0"/>
              <a:t>I</a:t>
            </a:r>
            <a:r>
              <a:rPr lang="en-US" sz="3800" dirty="0" smtClean="0"/>
              <a:t>nventory your learning strengths, weaknesses to be improved, goals and interests, and choices for classroom learning</a:t>
            </a:r>
          </a:p>
          <a:p>
            <a:pPr>
              <a:buNone/>
            </a:pPr>
            <a:r>
              <a:rPr lang="en-US" sz="5100" b="1" dirty="0" smtClean="0"/>
              <a:t>P</a:t>
            </a:r>
            <a:r>
              <a:rPr lang="en-US" sz="3800" dirty="0" smtClean="0"/>
              <a:t>rovide your inventory information during the meeting</a:t>
            </a:r>
          </a:p>
          <a:p>
            <a:pPr>
              <a:buNone/>
            </a:pPr>
            <a:r>
              <a:rPr lang="en-US" sz="5100" b="1" dirty="0" smtClean="0"/>
              <a:t>A</a:t>
            </a:r>
            <a:r>
              <a:rPr lang="en-US" sz="3400" dirty="0" smtClean="0"/>
              <a:t>sk questions</a:t>
            </a:r>
          </a:p>
          <a:p>
            <a:pPr>
              <a:buNone/>
            </a:pPr>
            <a:r>
              <a:rPr lang="en-US" sz="5100" b="1" dirty="0" smtClean="0"/>
              <a:t>R</a:t>
            </a:r>
            <a:r>
              <a:rPr lang="en-US" sz="3400" dirty="0" smtClean="0"/>
              <a:t>espond to questions</a:t>
            </a:r>
          </a:p>
          <a:p>
            <a:pPr>
              <a:buNone/>
            </a:pPr>
            <a:r>
              <a:rPr lang="en-US" sz="5100" b="1" dirty="0" smtClean="0"/>
              <a:t>S</a:t>
            </a:r>
            <a:r>
              <a:rPr lang="en-US" sz="3400" dirty="0" smtClean="0"/>
              <a:t>ummarize your IEP goals</a:t>
            </a:r>
          </a:p>
          <a:p>
            <a:pPr>
              <a:buNone/>
            </a:pPr>
            <a:endParaRPr lang="en-US" sz="3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60592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http://www.lessonplanet.com/</a:t>
            </a:r>
            <a:r>
              <a:rPr lang="en-US" dirty="0" smtClean="0"/>
              <a:t> for Effective Communication, Self-Advocacy &amp; Self-Determination lesson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Self-Advocacy &amp; Self-Determination can be taught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6100" b="1" dirty="0" smtClean="0"/>
              <a:t>I</a:t>
            </a:r>
            <a:r>
              <a:rPr lang="en-US" dirty="0" smtClean="0"/>
              <a:t>nventory completed by students listing their strengths, weaknesses, learning needs, goals, and choices which will prepare them for their upcoming IEP conference</a:t>
            </a:r>
          </a:p>
          <a:p>
            <a:pPr>
              <a:buNone/>
            </a:pPr>
            <a:r>
              <a:rPr lang="en-US" sz="5400" b="1" dirty="0" smtClean="0"/>
              <a:t>P</a:t>
            </a:r>
            <a:r>
              <a:rPr lang="en-US" dirty="0" smtClean="0"/>
              <a:t>rovide your inventory involves identifying appropriate time for individual to share information during the meeting, speaking clearly and completely, and referring to inventory as needed</a:t>
            </a:r>
          </a:p>
          <a:p>
            <a:pPr>
              <a:buNone/>
            </a:pPr>
            <a:r>
              <a:rPr lang="en-US" sz="5400" b="1" dirty="0" smtClean="0"/>
              <a:t>L</a:t>
            </a:r>
            <a:r>
              <a:rPr lang="en-US" dirty="0" smtClean="0"/>
              <a:t>isten &amp; Respond addresses being an active listener and responding to statements made by others in a positive manner</a:t>
            </a:r>
          </a:p>
          <a:p>
            <a:pPr>
              <a:buNone/>
            </a:pPr>
            <a:r>
              <a:rPr lang="en-US" sz="5400" b="1" dirty="0" smtClean="0"/>
              <a:t>A</a:t>
            </a:r>
            <a:r>
              <a:rPr lang="en-US" dirty="0" smtClean="0"/>
              <a:t>sk questions focuses on asking appropriate questions to gather needed information </a:t>
            </a:r>
          </a:p>
          <a:p>
            <a:pPr>
              <a:buNone/>
            </a:pPr>
            <a:r>
              <a:rPr lang="en-US" sz="5400" b="1" dirty="0" smtClean="0"/>
              <a:t>N</a:t>
            </a:r>
            <a:r>
              <a:rPr lang="en-US" dirty="0" smtClean="0"/>
              <a:t>ame your goals to communicate goals and ideas on actions to be taken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9436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http://www.postitt.org/activities/unit01/TM_self-advocacy.pdf</a:t>
            </a:r>
            <a:r>
              <a:rPr lang="en-US" dirty="0" smtClean="0"/>
              <a:t> Self-Advocacy </a:t>
            </a:r>
          </a:p>
          <a:p>
            <a:pPr algn="ctr"/>
            <a:r>
              <a:rPr lang="en-US" dirty="0" smtClean="0">
                <a:hlinkClick r:id="rId3"/>
              </a:rPr>
              <a:t>http://www.yai-rc.org/search/results_category-p/C14/</a:t>
            </a:r>
            <a:r>
              <a:rPr lang="en-US" dirty="0" smtClean="0"/>
              <a:t> Self-Management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Self-Advocacy &amp; Self-Determination can be taught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Students can learn five behaviors (SHARE) that enable effective communication: </a:t>
            </a:r>
          </a:p>
          <a:p>
            <a:pPr>
              <a:buNone/>
            </a:pPr>
            <a:r>
              <a:rPr lang="en-US" sz="4800" b="1" dirty="0" smtClean="0"/>
              <a:t>S</a:t>
            </a:r>
            <a:r>
              <a:rPr lang="en-US" dirty="0" smtClean="0"/>
              <a:t>it up straight</a:t>
            </a:r>
          </a:p>
          <a:p>
            <a:pPr>
              <a:buNone/>
            </a:pPr>
            <a:r>
              <a:rPr lang="en-US" sz="4800" b="1" dirty="0" smtClean="0"/>
              <a:t>H</a:t>
            </a:r>
            <a:r>
              <a:rPr lang="en-US" dirty="0" smtClean="0"/>
              <a:t>ave a pleasant tone of voice</a:t>
            </a:r>
          </a:p>
          <a:p>
            <a:pPr>
              <a:buNone/>
            </a:pPr>
            <a:r>
              <a:rPr lang="en-US" sz="4800" b="1" dirty="0" smtClean="0"/>
              <a:t>A</a:t>
            </a:r>
            <a:r>
              <a:rPr lang="en-US" dirty="0" smtClean="0"/>
              <a:t>ctivate your thinking</a:t>
            </a:r>
          </a:p>
          <a:p>
            <a:pPr>
              <a:buNone/>
            </a:pPr>
            <a:r>
              <a:rPr lang="en-US" sz="4800" b="1" dirty="0" smtClean="0"/>
              <a:t>R</a:t>
            </a:r>
            <a:r>
              <a:rPr lang="en-US" dirty="0" smtClean="0"/>
              <a:t>elax and </a:t>
            </a:r>
          </a:p>
          <a:p>
            <a:pPr>
              <a:buNone/>
            </a:pPr>
            <a:r>
              <a:rPr lang="en-US" sz="4800" b="1" dirty="0" smtClean="0"/>
              <a:t>E</a:t>
            </a:r>
            <a:r>
              <a:rPr lang="en-US" dirty="0" smtClean="0"/>
              <a:t>ye communication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http://sdsp.uncc.edu/pdf/curriculum_components.pdf</a:t>
            </a:r>
            <a:r>
              <a:rPr lang="en-US" dirty="0" smtClean="0"/>
              <a:t> for list of Self-Advocacy &amp; Self-Determination curricula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704056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Ask Questions if You Don’t Understand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2209800"/>
            <a:ext cx="77724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 eaLnBrk="1" hangingPunct="1"/>
            <a:r>
              <a:rPr lang="en-US" dirty="0" smtClean="0"/>
              <a:t>Ask questions about things you don’t understand.</a:t>
            </a:r>
          </a:p>
          <a:p>
            <a:pPr eaLnBrk="1" hangingPunct="1"/>
            <a:r>
              <a:rPr lang="en-US" dirty="0" smtClean="0"/>
              <a:t>Practice ways to ask questions in an IEP meeting when they don’t understand something.</a:t>
            </a:r>
          </a:p>
        </p:txBody>
      </p:sp>
      <p:sp>
        <p:nvSpPr>
          <p:cNvPr id="16389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  <p:graphicFrame>
        <p:nvGraphicFramePr>
          <p:cNvPr id="16386" name="Object 1024"/>
          <p:cNvGraphicFramePr>
            <a:graphicFrameLocks noChangeAspect="1"/>
          </p:cNvGraphicFramePr>
          <p:nvPr/>
        </p:nvGraphicFramePr>
        <p:xfrm>
          <a:off x="1066800" y="762000"/>
          <a:ext cx="627063" cy="762000"/>
        </p:xfrm>
        <a:graphic>
          <a:graphicData uri="http://schemas.openxmlformats.org/presentationml/2006/ole">
            <p:oleObj spid="_x0000_s16393" name="Document" r:id="rId3" imgW="1395984" imgH="1697736" progId="Word.Document.8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7235531" y="1524000"/>
            <a:ext cx="1619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???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Asking Questions to Understand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Excuse me, I don’t understand. Could you please explain that to me?</a:t>
            </a:r>
          </a:p>
          <a:p>
            <a:r>
              <a:rPr lang="en-US" dirty="0" smtClean="0"/>
              <a:t>I’m sorry I didn’t get that. Could someone please help me out?</a:t>
            </a:r>
          </a:p>
          <a:p>
            <a:r>
              <a:rPr lang="en-US" dirty="0" smtClean="0"/>
              <a:t>________________________________________________________________________________________________________________________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8"/>
            <a:ext cx="7010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Deal With Differences in Opinion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 eaLnBrk="1" hangingPunct="1"/>
            <a:r>
              <a:rPr lang="en-US" dirty="0" smtClean="0"/>
              <a:t>Use the LUCK strategy to deal with a difference in opinion.</a:t>
            </a:r>
          </a:p>
          <a:p>
            <a:pPr eaLnBrk="1" hangingPunct="1"/>
            <a:r>
              <a:rPr lang="en-US" dirty="0" smtClean="0"/>
              <a:t>Learn and practice the LUCK strategy to deal with opinion differences.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1047750" y="1619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14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  <p:graphicFrame>
        <p:nvGraphicFramePr>
          <p:cNvPr id="17410" name="Object 1024"/>
          <p:cNvGraphicFramePr>
            <a:graphicFrameLocks noChangeAspect="1"/>
          </p:cNvGraphicFramePr>
          <p:nvPr/>
        </p:nvGraphicFramePr>
        <p:xfrm>
          <a:off x="1066800" y="762000"/>
          <a:ext cx="600075" cy="838200"/>
        </p:xfrm>
        <a:graphic>
          <a:graphicData uri="http://schemas.openxmlformats.org/presentationml/2006/ole">
            <p:oleObj spid="_x0000_s17417" name="Document" r:id="rId3" imgW="1283208" imgH="17922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3581400" cy="1162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200" dirty="0" smtClean="0"/>
              <a:t>The LUCK Strategy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57200" y="1862137"/>
            <a:ext cx="3008313" cy="4691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800" b="1" dirty="0" smtClean="0"/>
              <a:t>L</a:t>
            </a:r>
            <a:r>
              <a:rPr lang="en-US" sz="2000" b="1" dirty="0" smtClean="0"/>
              <a:t>isten to and restate the other person’s opinion.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800" b="1" dirty="0" smtClean="0"/>
              <a:t>U</a:t>
            </a:r>
            <a:r>
              <a:rPr lang="en-US" sz="2000" b="1" dirty="0" smtClean="0"/>
              <a:t>se a respectful tone of voice.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800" b="1" dirty="0" smtClean="0"/>
              <a:t>C</a:t>
            </a:r>
            <a:r>
              <a:rPr lang="en-US" sz="2000" b="1" dirty="0" smtClean="0"/>
              <a:t>ompromise or change your opinion if necessary.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800" b="1" dirty="0" smtClean="0"/>
              <a:t>K</a:t>
            </a:r>
            <a:r>
              <a:rPr lang="en-US" sz="2000" b="1" dirty="0" smtClean="0"/>
              <a:t>now and state the reasons for your opinion.</a:t>
            </a:r>
          </a:p>
        </p:txBody>
      </p:sp>
      <p:pic>
        <p:nvPicPr>
          <p:cNvPr id="5" name="Content Placeholder 4" descr="Horsesho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44925" y="609600"/>
            <a:ext cx="4800600" cy="4800600"/>
          </a:xfrm>
        </p:spPr>
      </p:pic>
      <p:sp>
        <p:nvSpPr>
          <p:cNvPr id="6" name="Rectangle 5"/>
          <p:cNvSpPr/>
          <p:nvPr/>
        </p:nvSpPr>
        <p:spPr>
          <a:xfrm>
            <a:off x="1143725" y="5782270"/>
            <a:ext cx="68565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Practice makes perfect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Purpose</a:t>
            </a:r>
            <a:r>
              <a:rPr lang="en-US" dirty="0" smtClean="0"/>
              <a:t> of the Meeting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Hi, I am ________________________. </a:t>
            </a:r>
          </a:p>
          <a:p>
            <a:r>
              <a:rPr lang="en-US" dirty="0" smtClean="0"/>
              <a:t>Welcome to my IEP meeting. </a:t>
            </a:r>
          </a:p>
          <a:p>
            <a:r>
              <a:rPr lang="en-US" dirty="0" smtClean="0"/>
              <a:t>My disability is _____________________________, and it affects my education in the following ways:</a:t>
            </a:r>
          </a:p>
          <a:p>
            <a:pPr lvl="1"/>
            <a:r>
              <a:rPr lang="en-US" dirty="0" smtClean="0"/>
              <a:t>_________________________________________________________</a:t>
            </a:r>
          </a:p>
          <a:p>
            <a:pPr lvl="1"/>
            <a:r>
              <a:rPr lang="en-US" dirty="0"/>
              <a:t>_________________________________________________________ </a:t>
            </a:r>
            <a:endParaRPr lang="en-US" dirty="0" smtClean="0"/>
          </a:p>
          <a:p>
            <a:pPr lvl="1"/>
            <a:r>
              <a:rPr lang="en-US" dirty="0"/>
              <a:t>_________________________________________________________</a:t>
            </a:r>
            <a:endParaRPr lang="en-US" dirty="0" smtClean="0"/>
          </a:p>
          <a:p>
            <a:r>
              <a:rPr lang="en-US" dirty="0" smtClean="0"/>
              <a:t>The purpose for this IEP meeting is to: _____________________________________________________________________________________________________________________________________________________________________</a:t>
            </a:r>
          </a:p>
          <a:p>
            <a:r>
              <a:rPr lang="en-US" i="1" dirty="0"/>
              <a:t>Example Purposes of IEP Meetings: Review goals, Monitor progress toward goals, Set new goals, etc.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905000" cy="153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269163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State the Support You’ll Need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Discuss the support you will use to reach his new goals.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Ask other people how they can support  you. You decide what support you need.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Practice stating goals, actions, feedback, and support.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201738" y="29051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8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012825" y="7016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8434" name="Object 1024"/>
          <p:cNvGraphicFramePr>
            <a:graphicFrameLocks noChangeAspect="1"/>
          </p:cNvGraphicFramePr>
          <p:nvPr/>
        </p:nvGraphicFramePr>
        <p:xfrm>
          <a:off x="1066800" y="762000"/>
          <a:ext cx="674688" cy="762000"/>
        </p:xfrm>
        <a:graphic>
          <a:graphicData uri="http://schemas.openxmlformats.org/presentationml/2006/ole">
            <p:oleObj spid="_x0000_s18441" name="Document" r:id="rId3" imgW="1487424" imgH="167944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207963"/>
            <a:ext cx="8148637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You’ll Need Script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763000" cy="4876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My education/transition (higher learning/training, employment, independent living) goal is  __________________________ _________________________________________________</a:t>
            </a:r>
          </a:p>
          <a:p>
            <a:pPr>
              <a:buNone/>
            </a:pPr>
            <a:r>
              <a:rPr lang="en-US" sz="2400" dirty="0" smtClean="0"/>
              <a:t>	The action I take to meet my goal is ___________________ </a:t>
            </a:r>
          </a:p>
          <a:p>
            <a:pPr>
              <a:buNone/>
            </a:pPr>
            <a:r>
              <a:rPr lang="en-US" sz="2400" dirty="0" smtClean="0"/>
              <a:t>	_________________________________________________</a:t>
            </a:r>
          </a:p>
          <a:p>
            <a:pPr>
              <a:buNone/>
            </a:pPr>
            <a:r>
              <a:rPr lang="en-US" sz="2400" dirty="0" smtClean="0"/>
              <a:t>	The support I will need is ____________________________</a:t>
            </a:r>
          </a:p>
          <a:p>
            <a:pPr>
              <a:buNone/>
            </a:pPr>
            <a:r>
              <a:rPr lang="en-US" sz="2400" dirty="0" smtClean="0"/>
              <a:t>	_________________________________________________</a:t>
            </a:r>
          </a:p>
          <a:p>
            <a:pPr>
              <a:buNone/>
            </a:pPr>
            <a:r>
              <a:rPr lang="en-US" sz="2400" dirty="0" smtClean="0"/>
              <a:t>	because my disability impacts me this way _____________ _________________________________________________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Summarize Your Goals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 eaLnBrk="1" hangingPunct="1"/>
            <a:r>
              <a:rPr lang="en-US" dirty="0" smtClean="0"/>
              <a:t>Discuss the four parts to a summary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Goal: ________________________________________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Action: ______________________________________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Feedback: ___________________________________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Support: _____________________________________</a:t>
            </a:r>
          </a:p>
          <a:p>
            <a:pPr eaLnBrk="1" hangingPunct="1"/>
            <a:r>
              <a:rPr lang="en-US" dirty="0" smtClean="0"/>
              <a:t>Summarize your current goals, the actions you need to take, how you receive feedback, and the support you need to accomplish goals.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812800" y="2555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977900" y="4079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63" name="WordArt 6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1025525" y="6429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9458" name="Object 1024"/>
          <p:cNvGraphicFramePr>
            <a:graphicFrameLocks noChangeAspect="1"/>
          </p:cNvGraphicFramePr>
          <p:nvPr/>
        </p:nvGraphicFramePr>
        <p:xfrm>
          <a:off x="1143000" y="762000"/>
          <a:ext cx="622300" cy="762000"/>
        </p:xfrm>
        <a:graphic>
          <a:graphicData uri="http://schemas.openxmlformats.org/presentationml/2006/ole">
            <p:oleObj spid="_x0000_s19465" name="Document" r:id="rId3" imgW="1118616" imgH="13716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Summarize Goals Script</a:t>
            </a:r>
          </a:p>
        </p:txBody>
      </p:sp>
      <p:sp>
        <p:nvSpPr>
          <p:cNvPr id="46083" name="Rectangle 1027"/>
          <p:cNvSpPr>
            <a:spLocks noGrp="1" noChangeArrowheads="1"/>
          </p:cNvSpPr>
          <p:nvPr>
            <p:ph idx="1"/>
          </p:nvPr>
        </p:nvSpPr>
        <p:spPr>
          <a:xfrm>
            <a:off x="503237" y="1752600"/>
            <a:ext cx="8945563" cy="4572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My education/transition (higher learning/training, employment, independent living) goal is ________________________________ _______________________________________________________</a:t>
            </a:r>
          </a:p>
          <a:p>
            <a:pPr>
              <a:buNone/>
            </a:pPr>
            <a:r>
              <a:rPr lang="en-US" dirty="0" smtClean="0"/>
              <a:t>	The action I take to meet my goal is ________________________</a:t>
            </a:r>
          </a:p>
          <a:p>
            <a:pPr>
              <a:buNone/>
            </a:pPr>
            <a:r>
              <a:rPr lang="en-US" dirty="0" smtClean="0"/>
              <a:t>	_______________________________________________________</a:t>
            </a:r>
          </a:p>
          <a:p>
            <a:pPr>
              <a:buNone/>
            </a:pPr>
            <a:r>
              <a:rPr lang="en-US" dirty="0" smtClean="0"/>
              <a:t>	The support I will need is _________________________________ </a:t>
            </a:r>
          </a:p>
          <a:p>
            <a:pPr>
              <a:buNone/>
            </a:pPr>
            <a:r>
              <a:rPr lang="en-US" dirty="0" smtClean="0"/>
              <a:t>	because my disability impacts me this way: __________________</a:t>
            </a:r>
          </a:p>
          <a:p>
            <a:pPr>
              <a:buNone/>
            </a:pPr>
            <a:r>
              <a:rPr lang="en-US" dirty="0" smtClean="0"/>
              <a:t>	_______________________________________________________</a:t>
            </a:r>
          </a:p>
          <a:p>
            <a:pPr>
              <a:buNone/>
            </a:pPr>
            <a:r>
              <a:rPr lang="en-US" dirty="0" smtClean="0"/>
              <a:t>	I receive feedback by _____________________________________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Close Meeting by Thanking Everyone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What would you want someone to say to you if you attended their IEP meeting?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Write a closing for your IEP meeting thanking everyone for participating.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0486" name="Rectangle 4"/>
          <p:cNvSpPr>
            <a:spLocks noChangeArrowheads="1"/>
          </p:cNvSpPr>
          <p:nvPr/>
        </p:nvSpPr>
        <p:spPr bwMode="auto">
          <a:xfrm>
            <a:off x="860425" y="1619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7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977900" y="72548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977900" y="7493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0482" name="Object 1024"/>
          <p:cNvGraphicFramePr>
            <a:graphicFrameLocks noChangeAspect="1"/>
          </p:cNvGraphicFramePr>
          <p:nvPr/>
        </p:nvGraphicFramePr>
        <p:xfrm>
          <a:off x="914400" y="838200"/>
          <a:ext cx="376238" cy="609600"/>
        </p:xfrm>
        <a:graphic>
          <a:graphicData uri="http://schemas.openxmlformats.org/presentationml/2006/ole">
            <p:oleObj spid="_x0000_s20496" name="Document" r:id="rId3" imgW="990600" imgH="1600200" progId="Word.Document.8">
              <p:embed/>
            </p:oleObj>
          </a:graphicData>
        </a:graphic>
      </p:graphicFrame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1354138" y="8429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0483" name="Object 1025"/>
          <p:cNvGraphicFramePr>
            <a:graphicFrameLocks noChangeAspect="1"/>
          </p:cNvGraphicFramePr>
          <p:nvPr/>
        </p:nvGraphicFramePr>
        <p:xfrm>
          <a:off x="1295400" y="838200"/>
          <a:ext cx="501650" cy="609600"/>
        </p:xfrm>
        <a:graphic>
          <a:graphicData uri="http://schemas.openxmlformats.org/presentationml/2006/ole">
            <p:oleObj spid="_x0000_s20497" name="Document" r:id="rId4" imgW="1130808" imgH="13716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27237"/>
            <a:ext cx="8001000" cy="4373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Thanks for coming and thanks for all the help you’ve given me this year. I’m really glad you’ll be able to help me with my goals next year. </a:t>
            </a:r>
          </a:p>
          <a:p>
            <a:r>
              <a:rPr lang="en-US" dirty="0" smtClean="0"/>
              <a:t>Thank you all for everything especially helping me meet my goals.</a:t>
            </a:r>
          </a:p>
          <a:p>
            <a:r>
              <a:rPr lang="en-US" dirty="0" smtClean="0"/>
              <a:t>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76200" y="76200"/>
            <a:ext cx="81133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38125"/>
            <a:ext cx="1143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IEP Meeting Script</a:t>
            </a:r>
            <a:endParaRPr lang="en-US" dirty="0"/>
          </a:p>
        </p:txBody>
      </p:sp>
      <p:pic>
        <p:nvPicPr>
          <p:cNvPr id="6" name="Content Placeholder 5" descr="Student-Directed IEP Meeting Scri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371600"/>
            <a:ext cx="6459895" cy="4876800"/>
          </a:xfrm>
        </p:spPr>
      </p:pic>
      <p:sp>
        <p:nvSpPr>
          <p:cNvPr id="5" name="TextBox 4"/>
          <p:cNvSpPr txBox="1"/>
          <p:nvPr/>
        </p:nvSpPr>
        <p:spPr>
          <a:xfrm>
            <a:off x="0" y="6336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Download (and modify) from </a:t>
            </a:r>
            <a:r>
              <a:rPr lang="en-US" dirty="0" smtClean="0">
                <a:hlinkClick r:id="rId3"/>
              </a:rPr>
              <a:t>http://www.thearctn.org/Transitions.php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IEP Meeting Script</a:t>
            </a:r>
            <a:endParaRPr lang="en-US" dirty="0"/>
          </a:p>
        </p:txBody>
      </p:sp>
      <p:pic>
        <p:nvPicPr>
          <p:cNvPr id="6" name="Content Placeholder 5" descr="Student-Directed IEP Meeting Scri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371600"/>
            <a:ext cx="6459895" cy="4876800"/>
          </a:xfrm>
        </p:spPr>
      </p:pic>
      <p:sp>
        <p:nvSpPr>
          <p:cNvPr id="5" name="TextBox 4"/>
          <p:cNvSpPr txBox="1"/>
          <p:nvPr/>
        </p:nvSpPr>
        <p:spPr>
          <a:xfrm>
            <a:off x="0" y="63362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Download (and modify) from </a:t>
            </a:r>
            <a:r>
              <a:rPr lang="en-US" dirty="0" smtClean="0">
                <a:hlinkClick r:id="rId3"/>
              </a:rPr>
              <a:t>http://www.thearctn.org/Transitions.php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816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This is __________________, my ____________________. I invited him/her because ________________________________________. </a:t>
            </a:r>
          </a:p>
          <a:p>
            <a:endParaRPr lang="en-US" sz="1400" dirty="0" smtClean="0"/>
          </a:p>
          <a:p>
            <a:r>
              <a:rPr lang="en-US" sz="2200" dirty="0" smtClean="0"/>
              <a:t>This is __________________, my ____________________. I invited him/her because ________________________________________. </a:t>
            </a:r>
          </a:p>
          <a:p>
            <a:endParaRPr lang="en-US" sz="1400" dirty="0" smtClean="0"/>
          </a:p>
          <a:p>
            <a:r>
              <a:rPr lang="en-US" sz="2200" dirty="0" smtClean="0"/>
              <a:t>This is __________________, my ____________________. I invited him/her because ________________________________________. </a:t>
            </a:r>
          </a:p>
          <a:p>
            <a:endParaRPr lang="en-US" sz="1400" dirty="0" smtClean="0"/>
          </a:p>
          <a:p>
            <a:r>
              <a:rPr lang="en-US" sz="2200" dirty="0" smtClean="0"/>
              <a:t>This is __________________, my ____________________. I invited him/her because ________________________________________. </a:t>
            </a:r>
          </a:p>
          <a:p>
            <a:endParaRPr lang="en-US" sz="1400" dirty="0" smtClean="0"/>
          </a:p>
          <a:p>
            <a:r>
              <a:rPr lang="en-US" sz="2200" dirty="0" smtClean="0"/>
              <a:t>This is __________________, my ____________________. I invited him/her because ________________________________________.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6553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Review Past Goals and Performance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2133600"/>
            <a:ext cx="7772400" cy="3962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Review your IEP goals and actions from the past year.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Did you meet your goals? If not, what action is needed to meet the goal?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Share any completed assessments like The Arc’s Self-Determination Scale </a:t>
            </a:r>
            <a:r>
              <a:rPr lang="en-US" dirty="0" smtClean="0">
                <a:solidFill>
                  <a:srgbClr val="FF0000"/>
                </a:solidFill>
              </a:rPr>
              <a:t>FREE</a:t>
            </a:r>
            <a:r>
              <a:rPr lang="en-US" dirty="0" smtClean="0"/>
              <a:t> from </a:t>
            </a:r>
            <a:r>
              <a:rPr lang="en-US" sz="2800" b="1" dirty="0">
                <a:hlinkClick r:id="rId3"/>
              </a:rPr>
              <a:t>http://tinyurl.com/ArcSDeval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Practice saying goals and actions.</a:t>
            </a: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  <p:graphicFrame>
        <p:nvGraphicFramePr>
          <p:cNvPr id="13314" name="Object 1024"/>
          <p:cNvGraphicFramePr>
            <a:graphicFrameLocks noChangeAspect="1"/>
          </p:cNvGraphicFramePr>
          <p:nvPr/>
        </p:nvGraphicFramePr>
        <p:xfrm>
          <a:off x="990600" y="762000"/>
          <a:ext cx="660400" cy="762000"/>
        </p:xfrm>
        <a:graphic>
          <a:graphicData uri="http://schemas.openxmlformats.org/presentationml/2006/ole">
            <p:oleObj spid="_x0000_s13322" name="Document" r:id="rId4" imgW="1487424" imgH="171602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207963"/>
            <a:ext cx="8148637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Past Goals/Performance Script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My education/transition (higher learning/training, employment, independent living) goal was ____________________________________________________________________________________</a:t>
            </a:r>
          </a:p>
          <a:p>
            <a:pPr>
              <a:buNone/>
            </a:pPr>
            <a:r>
              <a:rPr lang="en-US" dirty="0" smtClean="0"/>
              <a:t>	The action I took to meet my goal was ____________________________________________________________________________________</a:t>
            </a:r>
          </a:p>
          <a:p>
            <a:pPr algn="ctr">
              <a:buNone/>
            </a:pPr>
            <a:r>
              <a:rPr lang="en-US" i="1" dirty="0" smtClean="0"/>
              <a:t>If you met your goals, congratulations! If you did not achieve a goal, is it important enough to include in your next IEP?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269163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Ask for Others’ Feedback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1173163" y="20574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Students: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How do you receive feedback?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Teacher grades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Parent input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Other ways: ____________________________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Practice saying goals, actions, and receiving feedback.</a:t>
            </a:r>
          </a:p>
        </p:txBody>
      </p:sp>
      <p:graphicFrame>
        <p:nvGraphicFramePr>
          <p:cNvPr id="14338" name="Object 1024"/>
          <p:cNvGraphicFramePr>
            <a:graphicFrameLocks noChangeAspect="1"/>
          </p:cNvGraphicFramePr>
          <p:nvPr/>
        </p:nvGraphicFramePr>
        <p:xfrm>
          <a:off x="990600" y="762000"/>
          <a:ext cx="701675" cy="838200"/>
        </p:xfrm>
        <a:graphic>
          <a:graphicData uri="http://schemas.openxmlformats.org/presentationml/2006/ole">
            <p:oleObj spid="_x0000_s14345" name="Document" r:id="rId3" imgW="1435608" imgH="1716024" progId="Word.Document.8">
              <p:embed/>
            </p:oleObj>
          </a:graphicData>
        </a:graphic>
      </p:graphicFrame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847725" cy="503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7A9D4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207963"/>
            <a:ext cx="8148637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Receiving Feedback Script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My education/transition (higher learning/training, employment, independent living) goal was ____ ________________________________________The action I took to meet my goal was ________ ________________________________________</a:t>
            </a:r>
          </a:p>
          <a:p>
            <a:pPr>
              <a:buNone/>
            </a:pPr>
            <a:r>
              <a:rPr lang="en-US" dirty="0" smtClean="0"/>
              <a:t>	I received feedback by ____________________</a:t>
            </a:r>
          </a:p>
          <a:p>
            <a:pPr>
              <a:buNone/>
            </a:pPr>
            <a:r>
              <a:rPr lang="en-US" dirty="0" smtClean="0"/>
              <a:t>	 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1720</TotalTime>
  <Words>980</Words>
  <Application>Microsoft Office PowerPoint</Application>
  <PresentationFormat>On-screen Show (4:3)</PresentationFormat>
  <Paragraphs>150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Trek</vt:lpstr>
      <vt:lpstr>Document</vt:lpstr>
      <vt:lpstr>Slide 1</vt:lpstr>
      <vt:lpstr>Purpose of the Meeting Script</vt:lpstr>
      <vt:lpstr>Introductions Script</vt:lpstr>
      <vt:lpstr>Review Past Goals and Performance</vt:lpstr>
      <vt:lpstr>Slide 5</vt:lpstr>
      <vt:lpstr>Review Past Goals/Performance Script</vt:lpstr>
      <vt:lpstr>Ask for Others’ Feedback</vt:lpstr>
      <vt:lpstr>Slide 8</vt:lpstr>
      <vt:lpstr>Receiving Feedback Script</vt:lpstr>
      <vt:lpstr>State School and Transition Goals</vt:lpstr>
      <vt:lpstr>School and Transition Goals</vt:lpstr>
      <vt:lpstr>School and Transition Goals Script</vt:lpstr>
      <vt:lpstr>Self-Advocacy &amp; Self-Determination can be taught</vt:lpstr>
      <vt:lpstr>Self-Advocacy &amp; Self-Determination can be taught</vt:lpstr>
      <vt:lpstr>Self-Advocacy &amp; Self-Determination can be taught</vt:lpstr>
      <vt:lpstr>Ask Questions if You Don’t Understand</vt:lpstr>
      <vt:lpstr>Asking Questions to Understand Script</vt:lpstr>
      <vt:lpstr>Deal With Differences in Opinion</vt:lpstr>
      <vt:lpstr>The LUCK Strategy</vt:lpstr>
      <vt:lpstr>State the Support You’ll Need</vt:lpstr>
      <vt:lpstr>Slide 21</vt:lpstr>
      <vt:lpstr>Support You’ll Need Script</vt:lpstr>
      <vt:lpstr>Summarize Your Goals</vt:lpstr>
      <vt:lpstr>Summarize Goals Script</vt:lpstr>
      <vt:lpstr>Close Meeting by Thanking Everyone</vt:lpstr>
      <vt:lpstr>                  Script</vt:lpstr>
      <vt:lpstr>Student IEP Meeting Script</vt:lpstr>
      <vt:lpstr>Student IEP Meeting Script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Involvement In Their IEP</dc:title>
  <dc:creator>TREVA MAITLAND;The Arc Tennesse;LRichardson</dc:creator>
  <cp:lastModifiedBy>Lenovo User</cp:lastModifiedBy>
  <cp:revision>51</cp:revision>
  <dcterms:created xsi:type="dcterms:W3CDTF">2009-11-19T17:27:53Z</dcterms:created>
  <dcterms:modified xsi:type="dcterms:W3CDTF">2014-12-18T14:47:14Z</dcterms:modified>
</cp:coreProperties>
</file>